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286" r:id="rId11"/>
    <p:sldId id="310" r:id="rId12"/>
    <p:sldId id="311" r:id="rId13"/>
    <p:sldId id="309" r:id="rId14"/>
    <p:sldId id="312" r:id="rId15"/>
    <p:sldId id="28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868686"/>
    <a:srgbClr val="ABD2E1"/>
    <a:srgbClr val="DA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87"/>
    <p:restoredTop sz="94598"/>
  </p:normalViewPr>
  <p:slideViewPr>
    <p:cSldViewPr>
      <p:cViewPr varScale="1">
        <p:scale>
          <a:sx n="105" d="100"/>
          <a:sy n="105" d="100"/>
        </p:scale>
        <p:origin x="56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In the die </a:t>
            </a:r>
            <a:r>
              <a:rPr kumimoji="1" lang="en-US" altLang="ja-JP" u="sng" dirty="0"/>
              <a:t>of</a:t>
            </a:r>
            <a:r>
              <a:rPr kumimoji="1" lang="ja-JP" altLang="en-US" u="sng" dirty="0"/>
              <a:t> </a:t>
            </a:r>
            <a:r>
              <a:rPr kumimoji="1" lang="en-US" altLang="ja-JP" u="sng" dirty="0" smtClean="0"/>
              <a:t>Case3</a:t>
            </a:r>
          </a:p>
          <a:p>
            <a:pPr algn="ctr"/>
            <a:r>
              <a:rPr kumimoji="1" lang="ja-JP" altLang="en-US" u="sng" dirty="0" smtClean="0"/>
              <a:t>（</a:t>
            </a:r>
            <a:r>
              <a:rPr kumimoji="1" lang="en-US" altLang="ja-JP" u="sng" dirty="0"/>
              <a:t>Random)</a:t>
            </a:r>
          </a:p>
        </p:txBody>
      </p:sp>
      <p:graphicFrame>
        <p:nvGraphicFramePr>
          <p:cNvPr id="5" name="表 4">
            <a:extLst>
              <a:ext uri="{FF2B5EF4-FFF2-40B4-BE49-F238E27FC236}">
                <a16:creationId xmlns="" xmlns:a16="http://schemas.microsoft.com/office/drawing/2014/main" id="{41850173-04ED-D149-8DD3-146402BD3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58942"/>
              </p:ext>
            </p:extLst>
          </p:nvPr>
        </p:nvGraphicFramePr>
        <p:xfrm>
          <a:off x="2051720" y="4621761"/>
          <a:ext cx="6552730" cy="18621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8052">
                  <a:extLst>
                    <a:ext uri="{9D8B030D-6E8A-4147-A177-3AD203B41FA5}">
                      <a16:colId xmlns="" xmlns:a16="http://schemas.microsoft.com/office/drawing/2014/main" val="3712672334"/>
                    </a:ext>
                  </a:extLst>
                </a:gridCol>
                <a:gridCol w="972109"/>
                <a:gridCol w="432049">
                  <a:extLst>
                    <a:ext uri="{9D8B030D-6E8A-4147-A177-3AD203B41FA5}">
                      <a16:colId xmlns="" xmlns:a16="http://schemas.microsoft.com/office/drawing/2014/main" val="39560289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597281863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624003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095630749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12322806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25102837"/>
                    </a:ext>
                  </a:extLst>
                </a:gridCol>
              </a:tblGrid>
              <a:tr h="247399"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ja-JP" sz="1100" b="1" dirty="0" smtClean="0"/>
                        <a:t>Layer</a:t>
                      </a:r>
                      <a:endParaRPr lang="ja-JP" altLang="en-US" sz="1100" b="1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smtClean="0">
                          <a:effectLst/>
                        </a:rPr>
                        <a:t>Sum / Ave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56767523"/>
                  </a:ext>
                </a:extLst>
              </a:tr>
              <a:tr h="278298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42413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1500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18058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17984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434008179"/>
                  </a:ext>
                </a:extLst>
              </a:tr>
              <a:tr h="4241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 [kg/m</a:t>
                      </a:r>
                      <a:r>
                        <a:rPr lang="en-US" altLang="ja-JP" sz="11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18488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18296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18134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73328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743691933"/>
                  </a:ext>
                </a:extLst>
              </a:tr>
              <a:tr h="4881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割合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青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/</a:t>
                      </a:r>
                      <a:r>
                        <a:rPr lang="ja-JP" altLang="en-US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全体</a:t>
                      </a:r>
                      <a:r>
                        <a:rPr lang="en-US" altLang="ja-JP" sz="11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0.494509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0.494117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0.497307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>
                          <a:effectLst/>
                        </a:rPr>
                        <a:t>0.497923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0.495958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6896738"/>
                  </a:ext>
                </a:extLst>
              </a:tr>
            </a:tbl>
          </a:graphicData>
        </a:graphic>
      </p:graphicFrame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7600"/>
            <a:ext cx="1800200" cy="294549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139374" y="3486522"/>
            <a:ext cx="3096344" cy="162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135440" y="3165948"/>
            <a:ext cx="3100277" cy="163549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140015" y="3327017"/>
            <a:ext cx="3096344" cy="162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139374" y="3004879"/>
            <a:ext cx="3096344" cy="161069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628770" y="3005354"/>
            <a:ext cx="0" cy="6433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123491" y="3172514"/>
            <a:ext cx="44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20</a:t>
            </a:r>
            <a:endParaRPr kumimoji="1" lang="ja-JP" altLang="en-US" sz="1400" dirty="0"/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3995936" y="3003550"/>
            <a:ext cx="4564" cy="641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3975653" y="347283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975653" y="33144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3975653" y="31560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975653" y="29977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3973076" y="362999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75577" y="3113959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768983" y="3291037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72188" y="3441065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66943" y="2968503"/>
            <a:ext cx="236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5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28770" y="3978042"/>
            <a:ext cx="84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: [mm]</a:t>
            </a:r>
            <a:endParaRPr kumimoji="1" lang="ja-JP" altLang="en-US" sz="14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416992" y="3382221"/>
            <a:ext cx="8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Layer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152667" y="336258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02733" y="3201807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681903" y="3038685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968792" y="2878390"/>
            <a:ext cx="24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78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3475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Case3(Random)</a:t>
            </a:r>
            <a:r>
              <a:rPr kumimoji="1" lang="ja-JP" altLang="en-US" dirty="0"/>
              <a:t>では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中のどこにおいても</a:t>
            </a:r>
            <a:r>
              <a:rPr kumimoji="1" lang="ja-JP" altLang="en-US" dirty="0"/>
              <a:t>粒子の割合が</a:t>
            </a:r>
            <a:r>
              <a:rPr kumimoji="1" lang="ja-JP" altLang="en-US" dirty="0" smtClean="0"/>
              <a:t>同じに</a:t>
            </a:r>
            <a:r>
              <a:rPr kumimoji="1" lang="ja-JP" altLang="en-US" dirty="0"/>
              <a:t>なっている</a:t>
            </a:r>
            <a:endParaRPr kumimoji="1" lang="en-US" altLang="ja-JP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 </a:t>
            </a:r>
            <a:r>
              <a:rPr kumimoji="1" lang="en-US" altLang="ja-JP" dirty="0"/>
              <a:t>Case1,2</a:t>
            </a:r>
            <a:r>
              <a:rPr kumimoji="1" lang="ja-JP" altLang="en-US" dirty="0"/>
              <a:t>ともに、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もともと上にある層の粒子が</a:t>
            </a:r>
            <a:r>
              <a:rPr kumimoji="1" lang="en-US" altLang="ja-JP" u="heavy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u="heavy" dirty="0" smtClean="0">
                <a:uFill>
                  <a:solidFill>
                    <a:srgbClr val="FF0000"/>
                  </a:solidFill>
                </a:uFill>
              </a:rPr>
              <a:t>に</a:t>
            </a:r>
            <a:r>
              <a:rPr kumimoji="1" lang="ja-JP" altLang="en-US" u="heavy" dirty="0">
                <a:uFill>
                  <a:solidFill>
                    <a:srgbClr val="FF0000"/>
                  </a:solidFill>
                </a:uFill>
              </a:rPr>
              <a:t>よく入っている</a:t>
            </a:r>
            <a:endParaRPr kumimoji="1" lang="en-US" altLang="ja-JP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379981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落下中</a:t>
            </a:r>
            <a:r>
              <a:rPr kumimoji="1" lang="ja-JP" altLang="en-US" dirty="0" smtClean="0"/>
              <a:t>には密度差</a:t>
            </a:r>
            <a:r>
              <a:rPr kumimoji="1" lang="ja-JP" altLang="en-US" dirty="0"/>
              <a:t>に</a:t>
            </a:r>
            <a:r>
              <a:rPr kumimoji="1" lang="ja-JP" altLang="en-US" dirty="0" smtClean="0"/>
              <a:t>よる</a:t>
            </a:r>
            <a:r>
              <a:rPr kumimoji="1" lang="ja-JP" altLang="en-US" dirty="0"/>
              <a:t>乖離</a:t>
            </a:r>
            <a:r>
              <a:rPr kumimoji="1" lang="ja-JP" altLang="en-US" dirty="0" smtClean="0"/>
              <a:t>があまり起きない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 smtClean="0"/>
              <a:t>まず、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直上粒子の脱落があり、</a:t>
            </a:r>
            <a:r>
              <a:rPr kumimoji="1" lang="ja-JP" altLang="en-US" dirty="0"/>
              <a:t>次</a:t>
            </a:r>
            <a:r>
              <a:rPr kumimoji="1" lang="ja-JP" altLang="en-US" dirty="0" smtClean="0"/>
              <a:t>に傾斜の作用で上</a:t>
            </a:r>
            <a:r>
              <a:rPr kumimoji="1" lang="ja-JP" altLang="en-US" dirty="0"/>
              <a:t>の層が</a:t>
            </a:r>
            <a:r>
              <a:rPr kumimoji="1" lang="ja-JP" altLang="en-US" dirty="0" smtClean="0"/>
              <a:t>なだれ込む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Epsilon</a:t>
            </a:r>
          </a:p>
        </p:txBody>
      </p:sp>
      <p:pic>
        <p:nvPicPr>
          <p:cNvPr id="3" name="epsilon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9FEB0A15-6DC9-4A42-A130-E6BA424E5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498" y="2113691"/>
            <a:ext cx="6737003" cy="37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Epsilon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– 5 [mm] above the </a:t>
            </a:r>
            <a:r>
              <a:rPr kumimoji="1" lang="en-US" altLang="ja-JP" dirty="0" smtClean="0"/>
              <a:t>die</a:t>
            </a:r>
            <a:r>
              <a:rPr kumimoji="1" lang="ja-JP" altLang="en-US" dirty="0"/>
              <a:t> </a:t>
            </a:r>
            <a:r>
              <a:rPr kumimoji="1" lang="en-US" altLang="ja-JP" smtClean="0"/>
              <a:t>top</a:t>
            </a:r>
            <a:endParaRPr kumimoji="1" lang="en-US" altLang="ja-JP" dirty="0" smtClean="0"/>
          </a:p>
        </p:txBody>
      </p:sp>
      <p:pic>
        <p:nvPicPr>
          <p:cNvPr id="5" name="epsilon_OverD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8021" y="2191806"/>
            <a:ext cx="6647957" cy="36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1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/>
              <a:t>Various Density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 </a:t>
            </a:r>
            <a:r>
              <a:rPr kumimoji="1" lang="en-US" altLang="ja-JP" dirty="0"/>
              <a:t>Case1</a:t>
            </a:r>
            <a:r>
              <a:rPr kumimoji="1" lang="ja-JP" altLang="en-US"/>
              <a:t>のみ</a:t>
            </a:r>
            <a:r>
              <a:rPr kumimoji="1" lang="en-US" altLang="ja-JP" dirty="0"/>
              <a:t>,</a:t>
            </a:r>
            <a:r>
              <a:rPr kumimoji="1" lang="ja-JP" altLang="en-US"/>
              <a:t>気泡が粒子層上部に抜けていく</a:t>
            </a:r>
            <a:endParaRPr kumimoji="1"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dirty="0"/>
              <a:t>-&gt; </a:t>
            </a:r>
            <a:r>
              <a:rPr kumimoji="1" lang="ja-JP" altLang="en-US" dirty="0"/>
              <a:t>粒子の密度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おもさ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と気泡の浮力のバランスで抜けかたがきまる</a:t>
            </a:r>
            <a:endParaRPr kumimoji="1"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FA8E86F-45AD-6140-8146-FDFBF7B5FF97}"/>
              </a:ext>
            </a:extLst>
          </p:cNvPr>
          <p:cNvSpPr txBox="1"/>
          <p:nvPr/>
        </p:nvSpPr>
        <p:spPr>
          <a:xfrm>
            <a:off x="323528" y="3201823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       ある</a:t>
            </a:r>
            <a:r>
              <a:rPr kumimoji="1" lang="ja-JP" altLang="en-US" dirty="0"/>
              <a:t>程度の密度の物質が上部にあればスプラッシュを抑制</a:t>
            </a:r>
            <a:r>
              <a:rPr kumimoji="1" lang="ja-JP" altLang="en-US" dirty="0" smtClean="0"/>
              <a:t>できる</a:t>
            </a:r>
            <a:r>
              <a:rPr kumimoji="1" lang="en-US" altLang="ja-JP" dirty="0" smtClean="0"/>
              <a:t>?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977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Physical 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Calculation 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968402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0.2 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>
                <a:latin typeface="+mj-lt"/>
              </a:rPr>
              <a:t>Various Density</a:t>
            </a:r>
            <a:endParaRPr kumimoji="1" lang="ja-JP" alt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>
                <a:latin typeface="+mj-lt"/>
              </a:rPr>
              <a:t>Various Density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1955"/>
              </p:ext>
            </p:extLst>
          </p:nvPr>
        </p:nvGraphicFramePr>
        <p:xfrm>
          <a:off x="614524" y="1700808"/>
          <a:ext cx="7917916" cy="32373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59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case2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case3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0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 6">
            <a:extLst>
              <a:ext uri="{FF2B5EF4-FFF2-40B4-BE49-F238E27FC236}">
                <a16:creationId xmlns="" xmlns:a16="http://schemas.microsoft.com/office/drawing/2014/main" id="{395912C5-4328-E04F-B5E3-876B6EADD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02077"/>
              </p:ext>
            </p:extLst>
          </p:nvPr>
        </p:nvGraphicFramePr>
        <p:xfrm>
          <a:off x="614524" y="5145816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80" y="2238140"/>
            <a:ext cx="1759019" cy="25555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43" y="2221456"/>
            <a:ext cx="1848457" cy="257222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63" y="2242943"/>
            <a:ext cx="1703722" cy="25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kumimoji="1" lang="ja-JP" altLang="en-US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08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case1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75856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case2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80112" y="6237838"/>
            <a:ext cx="28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case3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Particles</a:t>
            </a:r>
          </a:p>
        </p:txBody>
      </p:sp>
      <p:pic>
        <p:nvPicPr>
          <p:cNvPr id="5" name="particle（変換済み）">
            <a:hlinkClick r:id="" action="ppaction://media"/>
            <a:extLst>
              <a:ext uri="{FF2B5EF4-FFF2-40B4-BE49-F238E27FC236}">
                <a16:creationId xmlns="" xmlns:a16="http://schemas.microsoft.com/office/drawing/2014/main" id="{4B7D34E8-5D1F-D242-902D-649A8F85F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670" y="2108700"/>
            <a:ext cx="7096660" cy="3919180"/>
          </a:xfrm>
          <a:prstGeom prst="rect">
            <a:avLst/>
          </a:prstGeom>
        </p:spPr>
      </p:pic>
      <p:graphicFrame>
        <p:nvGraphicFramePr>
          <p:cNvPr id="6" name="表 5">
            <a:extLst>
              <a:ext uri="{FF2B5EF4-FFF2-40B4-BE49-F238E27FC236}">
                <a16:creationId xmlns="" xmlns:a16="http://schemas.microsoft.com/office/drawing/2014/main" id="{479D50D9-64F3-5A46-9E0B-4EDE29086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22634"/>
              </p:ext>
            </p:extLst>
          </p:nvPr>
        </p:nvGraphicFramePr>
        <p:xfrm>
          <a:off x="1619672" y="1262041"/>
          <a:ext cx="23279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788">
                  <a:extLst>
                    <a:ext uri="{9D8B030D-6E8A-4147-A177-3AD203B41FA5}">
                      <a16:colId xmlns="" xmlns:a16="http://schemas.microsoft.com/office/drawing/2014/main" val="3084367975"/>
                    </a:ext>
                  </a:extLst>
                </a:gridCol>
                <a:gridCol w="1763132">
                  <a:extLst>
                    <a:ext uri="{9D8B030D-6E8A-4147-A177-3AD203B41FA5}">
                      <a16:colId xmlns="" xmlns:a16="http://schemas.microsoft.com/office/drawing/2014/main" val="176954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065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3000 [kg/m</a:t>
                      </a:r>
                      <a:r>
                        <a:rPr kumimoji="1" lang="en-US" altLang="ja-JP" baseline="30000" dirty="0"/>
                        <a:t>3</a:t>
                      </a:r>
                      <a:r>
                        <a:rPr kumimoji="1" lang="en-US" altLang="ja-JP" baseline="0" dirty="0"/>
                        <a:t>]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7459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Various Density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66408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6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Density Layer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cxnSpLocks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7" y="2307302"/>
            <a:ext cx="1559201" cy="1781944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die</a:t>
            </a:r>
            <a:r>
              <a:rPr kumimoji="1" lang="ja-JP" altLang="en-US" u="sng" dirty="0"/>
              <a:t> </a:t>
            </a:r>
            <a:r>
              <a:rPr kumimoji="1" lang="en-US" altLang="ja-JP" u="sng" dirty="0"/>
              <a:t>(0.2 [s])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="" xmlns:a16="http://schemas.microsoft.com/office/drawing/2014/main" id="{0FAFB242-0D95-2A4C-837D-A5764C8A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00428"/>
              </p:ext>
            </p:extLst>
          </p:nvPr>
        </p:nvGraphicFramePr>
        <p:xfrm>
          <a:off x="574947" y="4928326"/>
          <a:ext cx="7567570" cy="109938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0669">
                  <a:extLst>
                    <a:ext uri="{9D8B030D-6E8A-4147-A177-3AD203B41FA5}">
                      <a16:colId xmlns="" xmlns:a16="http://schemas.microsoft.com/office/drawing/2014/main" val="2741794300"/>
                    </a:ext>
                  </a:extLst>
                </a:gridCol>
                <a:gridCol w="864097">
                  <a:extLst>
                    <a:ext uri="{9D8B030D-6E8A-4147-A177-3AD203B41FA5}">
                      <a16:colId xmlns="" xmlns:a16="http://schemas.microsoft.com/office/drawing/2014/main" val="890093672"/>
                    </a:ext>
                  </a:extLst>
                </a:gridCol>
                <a:gridCol w="360040">
                  <a:extLst>
                    <a:ext uri="{9D8B030D-6E8A-4147-A177-3AD203B41FA5}">
                      <a16:colId xmlns="" xmlns:a16="http://schemas.microsoft.com/office/drawing/2014/main" val="2843638139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609849316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3288321141"/>
                    </a:ext>
                  </a:extLst>
                </a:gridCol>
                <a:gridCol w="1914332">
                  <a:extLst>
                    <a:ext uri="{9D8B030D-6E8A-4147-A177-3AD203B41FA5}">
                      <a16:colId xmlns="" xmlns:a16="http://schemas.microsoft.com/office/drawing/2014/main" val="77787783"/>
                    </a:ext>
                  </a:extLst>
                </a:gridCol>
              </a:tblGrid>
              <a:tr h="3664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粒子数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1500[kg/m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75713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61570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72152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336031087"/>
                  </a:ext>
                </a:extLst>
              </a:tr>
              <a:tr h="366462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3000[kg/m</a:t>
                      </a:r>
                      <a:r>
                        <a:rPr lang="en-US" altLang="ja-JP" sz="11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altLang="ja-JP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69758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83984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>
                          <a:effectLst/>
                        </a:rPr>
                        <a:t>73328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8750629"/>
                  </a:ext>
                </a:extLst>
              </a:tr>
              <a:tr h="366461"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sum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145480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98075602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6" y="2599109"/>
            <a:ext cx="1520839" cy="22812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09" y="2611732"/>
            <a:ext cx="1522114" cy="2249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2" y="2611732"/>
            <a:ext cx="1538137" cy="22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8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15812</TotalTime>
  <Words>381</Words>
  <Application>Microsoft Office PowerPoint</Application>
  <PresentationFormat>画面に合わせる (4:3)</PresentationFormat>
  <Paragraphs>146</Paragraphs>
  <Slides>14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Physical properties</vt:lpstr>
      <vt:lpstr>Calculation conditions</vt:lpstr>
      <vt:lpstr>Object size</vt:lpstr>
      <vt:lpstr>PowerPoint プレゼンテーション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  <vt:lpstr> Various Density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234</cp:revision>
  <dcterms:created xsi:type="dcterms:W3CDTF">2014-04-01T16:35:38Z</dcterms:created>
  <dcterms:modified xsi:type="dcterms:W3CDTF">2018-09-27T05:21:14Z</dcterms:modified>
</cp:coreProperties>
</file>